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
  </p:notesMasterIdLst>
  <p:sldIdLst>
    <p:sldId id="859" r:id="rId2"/>
    <p:sldId id="1009" r:id="rId3"/>
    <p:sldId id="1015" r:id="rId4"/>
    <p:sldId id="1017" r:id="rId5"/>
    <p:sldId id="1014" r:id="rId6"/>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91" d="100"/>
          <a:sy n="91" d="100"/>
        </p:scale>
        <p:origin x="96" y="342"/>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2025/6/23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738664"/>
          </a:xfrm>
        </p:spPr>
        <p:txBody>
          <a:bodyPr wrap="square">
            <a:spAutoFit/>
          </a:bodyPr>
          <a:lstStyle>
            <a:lvl1pPr marL="0" indent="0" algn="just">
              <a:lnSpc>
                <a:spcPct val="150000"/>
              </a:lnSpc>
              <a:spcBef>
                <a:spcPts val="0"/>
              </a:spcBef>
              <a:buFontTx/>
              <a:buNone/>
              <a:tabLst>
                <a:tab pos="5645150" algn="l"/>
                <a:tab pos="9862820" algn="l"/>
              </a:tabLst>
              <a:defRPr sz="28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6075603" y="-27384"/>
            <a:ext cx="5924259"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a:t>
            </a:r>
            <a:r>
              <a:rPr lang="zh-CN" altLang="en-US" sz="2000" dirty="0" smtClean="0">
                <a:solidFill>
                  <a:prstClr val="black"/>
                </a:solidFill>
                <a:latin typeface="楷体" panose="02010609060101010101" pitchFamily="49" charset="-122"/>
                <a:ea typeface="楷体" panose="02010609060101010101" pitchFamily="49" charset="-122"/>
              </a:rPr>
              <a:t>训练四年级上册英语译林版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2025/6/23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1820431"/>
            <a:ext cx="12192000" cy="2400657"/>
          </a:xfrm>
          <a:prstGeom prst="rect">
            <a:avLst/>
          </a:prstGeom>
          <a:noFill/>
        </p:spPr>
        <p:txBody>
          <a:bodyPr wrap="square" rtlCol="0">
            <a:spAutoFit/>
          </a:bodyPr>
          <a:lstStyle/>
          <a:p>
            <a:pPr algn="ctr" eaLnBrk="1" fontAlgn="auto">
              <a:lnSpc>
                <a:spcPct val="150000"/>
              </a:lnSpc>
              <a:spcBef>
                <a:spcPts val="0"/>
              </a:spcBef>
              <a:spcAft>
                <a:spcPts val="0"/>
              </a:spcAft>
            </a:pPr>
            <a:r>
              <a:rPr lang="en-US" altLang="zh-CN" sz="6000" dirty="0">
                <a:solidFill>
                  <a:srgbClr val="70AD47">
                    <a:lumMod val="75000"/>
                  </a:srgbClr>
                </a:solidFill>
                <a:ea typeface="楷体" panose="02010609060101010101" pitchFamily="49" charset="-122"/>
                <a:cs typeface="Times New Roman" panose="02020603050405020304" pitchFamily="18" charset="0"/>
              </a:rPr>
              <a:t>Unit </a:t>
            </a:r>
            <a:r>
              <a:rPr lang="en-US" altLang="zh-CN" sz="6000" dirty="0" smtClean="0">
                <a:solidFill>
                  <a:srgbClr val="70AD47">
                    <a:lumMod val="75000"/>
                  </a:srgbClr>
                </a:solidFill>
                <a:ea typeface="楷体" panose="02010609060101010101" pitchFamily="49" charset="-122"/>
                <a:cs typeface="Times New Roman" panose="02020603050405020304" pitchFamily="18" charset="0"/>
              </a:rPr>
              <a:t>1</a:t>
            </a:r>
            <a:r>
              <a:rPr lang="zh-CN" altLang="en-US" sz="6000" dirty="0" smtClean="0">
                <a:solidFill>
                  <a:srgbClr val="70AD47">
                    <a:lumMod val="75000"/>
                  </a:srgbClr>
                </a:solidFill>
                <a:ea typeface="楷体" panose="02010609060101010101" pitchFamily="49" charset="-122"/>
                <a:cs typeface="Times New Roman" panose="02020603050405020304" pitchFamily="18" charset="0"/>
              </a:rPr>
              <a:t>  </a:t>
            </a:r>
            <a:r>
              <a:rPr lang="en-US" altLang="zh-CN" sz="6000" dirty="0" smtClean="0">
                <a:solidFill>
                  <a:srgbClr val="70AD47">
                    <a:lumMod val="75000"/>
                  </a:srgbClr>
                </a:solidFill>
                <a:ea typeface="楷体" panose="02010609060101010101" pitchFamily="49" charset="-122"/>
                <a:cs typeface="Times New Roman" panose="02020603050405020304" pitchFamily="18" charset="0"/>
              </a:rPr>
              <a:t>Our </a:t>
            </a:r>
            <a:r>
              <a:rPr lang="en-US" altLang="zh-CN" sz="6000" dirty="0">
                <a:solidFill>
                  <a:srgbClr val="70AD47">
                    <a:lumMod val="75000"/>
                  </a:srgbClr>
                </a:solidFill>
                <a:ea typeface="楷体" panose="02010609060101010101" pitchFamily="49" charset="-122"/>
                <a:cs typeface="Times New Roman" panose="02020603050405020304" pitchFamily="18" charset="0"/>
              </a:rPr>
              <a:t>school </a:t>
            </a:r>
            <a:r>
              <a:rPr lang="en-US" altLang="zh-CN" sz="6000" dirty="0" smtClean="0">
                <a:solidFill>
                  <a:srgbClr val="70AD47">
                    <a:lumMod val="75000"/>
                  </a:srgbClr>
                </a:solidFill>
                <a:ea typeface="楷体" panose="02010609060101010101" pitchFamily="49" charset="-122"/>
                <a:cs typeface="Times New Roman" panose="02020603050405020304" pitchFamily="18" charset="0"/>
              </a:rPr>
              <a:t>subjects</a:t>
            </a:r>
          </a:p>
          <a:p>
            <a:pPr algn="ctr" eaLnBrk="1" fontAlgn="auto">
              <a:lnSpc>
                <a:spcPct val="150000"/>
              </a:lnSpc>
              <a:spcBef>
                <a:spcPts val="0"/>
              </a:spcBef>
              <a:spcAft>
                <a:spcPts val="0"/>
              </a:spcAft>
            </a:pPr>
            <a:r>
              <a:rPr lang="en-US" altLang="zh-CN" sz="4000" dirty="0">
                <a:solidFill>
                  <a:prstClr val="black"/>
                </a:solidFill>
                <a:cs typeface="Times New Roman" panose="02020603050405020304" pitchFamily="18" charset="0"/>
              </a:rPr>
              <a:t>WRITING  </a:t>
            </a:r>
            <a:r>
              <a:rPr lang="zh-CN" altLang="en-US" sz="4000" dirty="0">
                <a:solidFill>
                  <a:prstClr val="black"/>
                </a:solidFill>
                <a:cs typeface="Times New Roman" panose="02020603050405020304" pitchFamily="18" charset="0"/>
              </a:rPr>
              <a:t>主题写作提优</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3241"/>
            <a:ext cx="11485848" cy="2595839"/>
          </a:xfrm>
        </p:spPr>
        <p:txBody>
          <a:bodyPr/>
          <a:lstStyle/>
          <a:p>
            <a:pPr hangingPunct="0">
              <a:spcAft>
                <a:spcPts val="0"/>
              </a:spcAft>
              <a:tabLst>
                <a:tab pos="1710690" algn="l"/>
                <a:tab pos="4591050" algn="l"/>
                <a:tab pos="7471410" algn="l"/>
                <a:tab pos="8551545" algn="l"/>
              </a:tabLst>
            </a:pPr>
            <a:r>
              <a:rPr lang="zh-CN" altLang="zh-CN" dirty="0">
                <a:solidFill>
                  <a:srgbClr val="F36B64"/>
                </a:solidFill>
                <a:latin typeface="Times New Roman" panose="02020603050405020304" pitchFamily="18" charset="0"/>
                <a:ea typeface="黑体" panose="02010609060101010101" pitchFamily="49" charset="-122"/>
                <a:cs typeface="Times New Roman" panose="02020603050405020304" pitchFamily="18" charset="0"/>
              </a:rPr>
              <a:t>主题分析</a:t>
            </a:r>
            <a:endParaRPr lang="zh-CN" altLang="zh-CN" sz="1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8185" hangingPunct="0">
              <a:spcAft>
                <a:spcPts val="0"/>
              </a:spcAft>
              <a:tabLst>
                <a:tab pos="1710690" algn="l"/>
                <a:tab pos="4591050" algn="l"/>
                <a:tab pos="7471410" algn="l"/>
                <a:tab pos="855154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同学们，新的学期又开始啦！本单元我们学习了一些有关课程的词汇，还学会了用</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have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表达自己有哪些课程。让我们运用这些词汇和句型来介绍一下本学期的课程以及自己喜欢的课程吧！</a:t>
            </a:r>
            <a:endParaRPr lang="zh-CN" altLang="zh-CN" sz="1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870484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56846"/>
          </a:xfrm>
        </p:spPr>
        <p:txBody>
          <a:bodyPr/>
          <a:lstStyle/>
          <a:p>
            <a:pPr hangingPunct="0">
              <a:spcAft>
                <a:spcPts val="0"/>
              </a:spcAft>
              <a:tabLst>
                <a:tab pos="1710690" algn="l"/>
                <a:tab pos="4591050" algn="l"/>
                <a:tab pos="7471410" algn="l"/>
                <a:tab pos="8551545" algn="l"/>
              </a:tabLst>
            </a:pPr>
            <a:r>
              <a:rPr lang="zh-CN" altLang="zh-CN" dirty="0">
                <a:solidFill>
                  <a:srgbClr val="F36B64"/>
                </a:solidFill>
                <a:latin typeface="Times New Roman" panose="02020603050405020304" pitchFamily="18" charset="0"/>
                <a:ea typeface="黑体" panose="02010609060101010101" pitchFamily="49" charset="-122"/>
                <a:cs typeface="Times New Roman" panose="02020603050405020304" pitchFamily="18" charset="0"/>
              </a:rPr>
              <a:t>思路点拨</a:t>
            </a:r>
            <a:endParaRPr lang="zh-CN" altLang="zh-CN" sz="1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JG1X.eps" descr="id:2147493875;FounderCES"/>
          <p:cNvPicPr/>
          <p:nvPr/>
        </p:nvPicPr>
        <p:blipFill>
          <a:blip r:embed="rId2">
            <a:clrChange>
              <a:clrFrom>
                <a:srgbClr val="FFFFFF"/>
              </a:clrFrom>
              <a:clrTo>
                <a:srgbClr val="FFFFFF">
                  <a:alpha val="0"/>
                </a:srgbClr>
              </a:clrTo>
            </a:clrChange>
          </a:blip>
          <a:stretch>
            <a:fillRect/>
          </a:stretch>
        </p:blipFill>
        <p:spPr>
          <a:xfrm>
            <a:off x="1013578" y="1340768"/>
            <a:ext cx="10194196" cy="3143848"/>
          </a:xfrm>
          <a:prstGeom prst="rect">
            <a:avLst/>
          </a:prstGeom>
          <a:solidFill>
            <a:scrgbClr r="0" g="0" b="0">
              <a:alpha val="0"/>
            </a:scrgbClr>
          </a:solidFill>
        </p:spPr>
      </p:pic>
      <p:sp>
        <p:nvSpPr>
          <p:cNvPr id="4" name="内容占位符 1"/>
          <p:cNvSpPr txBox="1">
            <a:spLocks/>
          </p:cNvSpPr>
          <p:nvPr/>
        </p:nvSpPr>
        <p:spPr bwMode="auto">
          <a:xfrm>
            <a:off x="360854" y="3991704"/>
            <a:ext cx="11485848"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1710690" algn="l"/>
                <a:tab pos="4591050" algn="l"/>
                <a:tab pos="7471410" algn="l"/>
                <a:tab pos="855154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a:t>
            </a:r>
            <a:endParaRPr lang="zh-CN" altLang="zh-CN" sz="1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1710690" algn="l"/>
                <a:tab pos="4591050" algn="l"/>
                <a:tab pos="7471410" algn="l"/>
                <a:tab pos="855154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正确地使用表示课程的名词，注意首字母的大写。</a:t>
            </a:r>
            <a:endParaRPr lang="zh-CN" altLang="zh-CN" sz="1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1710690" algn="l"/>
                <a:tab pos="4591050" algn="l"/>
                <a:tab pos="7471410" algn="l"/>
                <a:tab pos="855154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能真实表达最喜欢的课程，并说明理由。</a:t>
            </a:r>
            <a:endParaRPr lang="zh-CN" altLang="zh-CN" sz="1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1710690" algn="l"/>
                <a:tab pos="4591050" algn="l"/>
                <a:tab pos="7471410" algn="l"/>
                <a:tab pos="855154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这类短文的时态通常用一般现在时。</a:t>
            </a:r>
            <a:endParaRPr lang="zh-CN" altLang="zh-CN" sz="1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192629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179349"/>
          </a:xfrm>
        </p:spPr>
        <p:txBody>
          <a:bodyPr/>
          <a:lstStyle/>
          <a:p>
            <a:pPr hangingPunct="0">
              <a:lnSpc>
                <a:spcPct val="120000"/>
              </a:lnSpc>
              <a:spcAft>
                <a:spcPts val="0"/>
              </a:spcAft>
              <a:tabLst>
                <a:tab pos="1710690" algn="l"/>
                <a:tab pos="4591050" algn="l"/>
                <a:tab pos="7471410" algn="l"/>
                <a:tab pos="8551545" algn="l"/>
              </a:tabLst>
            </a:pPr>
            <a:r>
              <a:rPr lang="zh-CN" altLang="zh-CN" dirty="0">
                <a:solidFill>
                  <a:srgbClr val="F36B64"/>
                </a:solidFill>
                <a:latin typeface="Times New Roman" panose="02020603050405020304" pitchFamily="18" charset="0"/>
                <a:ea typeface="黑体" panose="02010609060101010101" pitchFamily="49" charset="-122"/>
                <a:cs typeface="Times New Roman" panose="02020603050405020304" pitchFamily="18" charset="0"/>
              </a:rPr>
              <a:t>佳作</a:t>
            </a:r>
            <a:r>
              <a:rPr lang="zh-CN" altLang="zh-CN" dirty="0" smtClean="0">
                <a:solidFill>
                  <a:srgbClr val="F36B64"/>
                </a:solidFill>
                <a:latin typeface="Times New Roman" panose="02020603050405020304" pitchFamily="18" charset="0"/>
                <a:ea typeface="黑体" panose="02010609060101010101" pitchFamily="49" charset="-122"/>
                <a:cs typeface="Times New Roman" panose="02020603050405020304" pitchFamily="18" charset="0"/>
              </a:rPr>
              <a:t>欣赏</a:t>
            </a:r>
            <a:endParaRPr lang="en-US" altLang="zh-CN" sz="1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20000"/>
              </a:lnSpc>
              <a:spcAft>
                <a:spcPts val="0"/>
              </a:spcAft>
              <a:tabLst>
                <a:tab pos="1710690" algn="l"/>
                <a:tab pos="4591050" algn="l"/>
                <a:tab pos="7471410" algn="l"/>
                <a:tab pos="855154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favourite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subject</a:t>
            </a:r>
            <a:endParaRPr lang="zh-CN" altLang="zh-CN" sz="1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8185" hangingPunct="0">
              <a:lnSpc>
                <a:spcPct val="120000"/>
              </a:lnSpc>
              <a:spcAft>
                <a:spcPts val="0"/>
              </a:spcAft>
              <a:tabLst>
                <a:tab pos="1710690" algn="l"/>
                <a:tab pos="4591050" algn="l"/>
                <a:tab pos="7471410" algn="l"/>
                <a:tab pos="855154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Hello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u="wavy" dirty="0">
                <a:solidFill>
                  <a:srgbClr val="000000"/>
                </a:solidFill>
                <a:uFill>
                  <a:solidFill>
                    <a:srgbClr val="FF5973"/>
                  </a:solidFill>
                </a:uFill>
                <a:latin typeface="Times New Roman" panose="02020603050405020304" pitchFamily="18" charset="0"/>
                <a:ea typeface="宋体" panose="02010600030101010101" pitchFamily="2" charset="-122"/>
                <a:cs typeface="Times New Roman" panose="02020603050405020304" pitchFamily="18" charset="0"/>
              </a:rPr>
              <a:t>I’m </a:t>
            </a:r>
            <a:r>
              <a:rPr lang="en-US" altLang="zh-CN" u="wavy" dirty="0" err="1">
                <a:solidFill>
                  <a:srgbClr val="000000"/>
                </a:solidFill>
                <a:uFill>
                  <a:solidFill>
                    <a:srgbClr val="FF5973"/>
                  </a:solidFill>
                </a:uFill>
                <a:latin typeface="Times New Roman" panose="02020603050405020304" pitchFamily="18" charset="0"/>
                <a:ea typeface="宋体" panose="02010600030101010101" pitchFamily="2" charset="-122"/>
                <a:cs typeface="Times New Roman" panose="02020603050405020304" pitchFamily="18" charset="0"/>
              </a:rPr>
              <a:t>Helen</a:t>
            </a:r>
            <a:r>
              <a:rPr lang="en-US" altLang="zh-CN" u="wavy" dirty="0" err="1">
                <a:solidFill>
                  <a:srgbClr val="000000"/>
                </a:solidFill>
                <a:uFill>
                  <a:solidFill>
                    <a:srgbClr val="FF5973"/>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u="wavy" dirty="0" err="1">
                <a:solidFill>
                  <a:srgbClr val="000000"/>
                </a:solidFill>
                <a:uFill>
                  <a:solidFill>
                    <a:srgbClr val="FF5973"/>
                  </a:solidFill>
                </a:uFill>
                <a:latin typeface="Times New Roman" panose="02020603050405020304" pitchFamily="18" charset="0"/>
                <a:ea typeface="宋体" panose="02010600030101010101" pitchFamily="2" charset="-122"/>
                <a:cs typeface="Times New Roman" panose="02020603050405020304" pitchFamily="18" charset="0"/>
              </a:rPr>
              <a:t>I’m</a:t>
            </a:r>
            <a:r>
              <a:rPr lang="en-US" altLang="zh-CN" u="wavy" dirty="0">
                <a:solidFill>
                  <a:srgbClr val="000000"/>
                </a:solidFill>
                <a:uFill>
                  <a:solidFill>
                    <a:srgbClr val="FF5973"/>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wavy" dirty="0" err="1">
                <a:solidFill>
                  <a:srgbClr val="000000"/>
                </a:solidFill>
                <a:uFill>
                  <a:solidFill>
                    <a:srgbClr val="FF5973"/>
                  </a:solidFill>
                </a:uFill>
                <a:latin typeface="Times New Roman" panose="02020603050405020304" pitchFamily="18" charset="0"/>
                <a:ea typeface="宋体" panose="02010600030101010101" pitchFamily="2" charset="-122"/>
                <a:cs typeface="Times New Roman" panose="02020603050405020304" pitchFamily="18" charset="0"/>
              </a:rPr>
              <a:t>ten</a:t>
            </a:r>
            <a:r>
              <a:rPr lang="en-US" altLang="zh-CN" u="wavy" dirty="0" err="1">
                <a:solidFill>
                  <a:srgbClr val="000000"/>
                </a:solidFill>
                <a:uFill>
                  <a:solidFill>
                    <a:srgbClr val="FF5973"/>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u="wavy" dirty="0" err="1">
                <a:solidFill>
                  <a:srgbClr val="000000"/>
                </a:solidFill>
                <a:uFill>
                  <a:solidFill>
                    <a:srgbClr val="FF5973"/>
                  </a:solidFill>
                </a:uFill>
                <a:latin typeface="Times New Roman" panose="02020603050405020304" pitchFamily="18" charset="0"/>
                <a:ea typeface="宋体" panose="02010600030101010101" pitchFamily="2" charset="-122"/>
                <a:cs typeface="Times New Roman" panose="02020603050405020304" pitchFamily="18" charset="0"/>
              </a:rPr>
              <a:t>We</a:t>
            </a:r>
            <a:r>
              <a:rPr lang="en-US" altLang="zh-CN" u="wavy" dirty="0">
                <a:solidFill>
                  <a:srgbClr val="000000"/>
                </a:solidFill>
                <a:uFill>
                  <a:solidFill>
                    <a:srgbClr val="FF5973"/>
                  </a:solidFill>
                </a:uFill>
                <a:latin typeface="Times New Roman" panose="02020603050405020304" pitchFamily="18" charset="0"/>
                <a:ea typeface="宋体" panose="02010600030101010101" pitchFamily="2" charset="-122"/>
                <a:cs typeface="Times New Roman" panose="02020603050405020304" pitchFamily="18" charset="0"/>
              </a:rPr>
              <a:t> have eight subjects at school this </a:t>
            </a:r>
            <a:r>
              <a:rPr lang="en-US" altLang="zh-CN" u="wavy" dirty="0" err="1">
                <a:solidFill>
                  <a:srgbClr val="000000"/>
                </a:solidFill>
                <a:uFill>
                  <a:solidFill>
                    <a:srgbClr val="FF5973"/>
                  </a:solidFill>
                </a:uFill>
                <a:latin typeface="Times New Roman" panose="02020603050405020304" pitchFamily="18" charset="0"/>
                <a:ea typeface="宋体" panose="02010600030101010101" pitchFamily="2" charset="-122"/>
                <a:cs typeface="Times New Roman" panose="02020603050405020304" pitchFamily="18" charset="0"/>
              </a:rPr>
              <a:t>term</a:t>
            </a:r>
            <a:r>
              <a:rPr lang="en-US" altLang="zh-CN" u="wavy" dirty="0" err="1">
                <a:solidFill>
                  <a:srgbClr val="000000"/>
                </a:solidFill>
                <a:uFill>
                  <a:solidFill>
                    <a:srgbClr val="FF5973"/>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Chinese,Maths,English,Art,PE,Science,Computer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Studies and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Music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u="wavy" dirty="0" err="1">
                <a:solidFill>
                  <a:srgbClr val="000000"/>
                </a:solidFill>
                <a:uFill>
                  <a:solidFill>
                    <a:srgbClr val="FF5973"/>
                  </a:solidFill>
                </a:uFill>
                <a:latin typeface="Times New Roman" panose="02020603050405020304" pitchFamily="18" charset="0"/>
                <a:ea typeface="宋体" panose="02010600030101010101" pitchFamily="2" charset="-122"/>
                <a:cs typeface="Times New Roman" panose="02020603050405020304" pitchFamily="18" charset="0"/>
              </a:rPr>
              <a:t>I</a:t>
            </a:r>
            <a:r>
              <a:rPr lang="en-US" altLang="zh-CN" u="wavy" dirty="0">
                <a:solidFill>
                  <a:srgbClr val="000000"/>
                </a:solidFill>
                <a:uFill>
                  <a:solidFill>
                    <a:srgbClr val="FF5973"/>
                  </a:solidFill>
                </a:uFill>
                <a:latin typeface="Times New Roman" panose="02020603050405020304" pitchFamily="18" charset="0"/>
                <a:ea typeface="宋体" panose="02010600030101010101" pitchFamily="2" charset="-122"/>
                <a:cs typeface="Times New Roman" panose="02020603050405020304" pitchFamily="18" charset="0"/>
              </a:rPr>
              <a:t> like English and I’m good at </a:t>
            </a:r>
            <a:r>
              <a:rPr lang="en-US" altLang="zh-CN" u="wavy" dirty="0" err="1">
                <a:solidFill>
                  <a:srgbClr val="000000"/>
                </a:solidFill>
                <a:uFill>
                  <a:solidFill>
                    <a:srgbClr val="FF5973"/>
                  </a:solidFill>
                </a:uFill>
                <a:latin typeface="Times New Roman" panose="02020603050405020304" pitchFamily="18" charset="0"/>
                <a:ea typeface="宋体" panose="02010600030101010101" pitchFamily="2" charset="-122"/>
                <a:cs typeface="Times New Roman" panose="02020603050405020304" pitchFamily="18" charset="0"/>
              </a:rPr>
              <a:t>it</a:t>
            </a:r>
            <a:r>
              <a:rPr lang="en-US" altLang="zh-CN" u="wavy" dirty="0" err="1">
                <a:solidFill>
                  <a:srgbClr val="000000"/>
                </a:solidFill>
                <a:uFill>
                  <a:solidFill>
                    <a:srgbClr val="FF5973"/>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u="wavy" dirty="0" err="1">
                <a:solidFill>
                  <a:srgbClr val="000000"/>
                </a:solidFill>
                <a:uFill>
                  <a:solidFill>
                    <a:srgbClr val="FF5973"/>
                  </a:solidFill>
                </a:uFill>
                <a:latin typeface="Times New Roman" panose="02020603050405020304" pitchFamily="18" charset="0"/>
                <a:ea typeface="宋体" panose="02010600030101010101" pitchFamily="2" charset="-122"/>
                <a:cs typeface="Times New Roman" panose="02020603050405020304" pitchFamily="18" charset="0"/>
              </a:rPr>
              <a:t>My</a:t>
            </a:r>
            <a:r>
              <a:rPr lang="en-US" altLang="zh-CN" u="wavy" dirty="0">
                <a:solidFill>
                  <a:srgbClr val="000000"/>
                </a:solidFill>
                <a:uFill>
                  <a:solidFill>
                    <a:srgbClr val="FF5973"/>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wavy" dirty="0" err="1">
                <a:solidFill>
                  <a:srgbClr val="000000"/>
                </a:solidFill>
                <a:uFill>
                  <a:solidFill>
                    <a:srgbClr val="FF5973"/>
                  </a:solidFill>
                </a:uFill>
                <a:latin typeface="Times New Roman" panose="02020603050405020304" pitchFamily="18" charset="0"/>
                <a:ea typeface="宋体" panose="02010600030101010101" pitchFamily="2" charset="-122"/>
                <a:cs typeface="Times New Roman" panose="02020603050405020304" pitchFamily="18" charset="0"/>
              </a:rPr>
              <a:t>favourite</a:t>
            </a:r>
            <a:r>
              <a:rPr lang="en-US" altLang="zh-CN" u="wavy" dirty="0">
                <a:solidFill>
                  <a:srgbClr val="000000"/>
                </a:solidFill>
                <a:uFill>
                  <a:solidFill>
                    <a:srgbClr val="FF5973"/>
                  </a:solidFill>
                </a:uFill>
                <a:latin typeface="Times New Roman" panose="02020603050405020304" pitchFamily="18" charset="0"/>
                <a:ea typeface="宋体" panose="02010600030101010101" pitchFamily="2" charset="-122"/>
                <a:cs typeface="Times New Roman" panose="02020603050405020304" pitchFamily="18" charset="0"/>
              </a:rPr>
              <a:t> subject is </a:t>
            </a:r>
            <a:r>
              <a:rPr lang="en-US" altLang="zh-CN" u="wavy" dirty="0" err="1">
                <a:solidFill>
                  <a:srgbClr val="000000"/>
                </a:solidFill>
                <a:uFill>
                  <a:solidFill>
                    <a:srgbClr val="FF5973"/>
                  </a:solidFill>
                </a:uFill>
                <a:latin typeface="Times New Roman" panose="02020603050405020304" pitchFamily="18" charset="0"/>
                <a:ea typeface="宋体" panose="02010600030101010101" pitchFamily="2" charset="-122"/>
                <a:cs typeface="Times New Roman" panose="02020603050405020304" pitchFamily="18" charset="0"/>
              </a:rPr>
              <a:t>Music</a:t>
            </a:r>
            <a:r>
              <a:rPr lang="en-US" altLang="zh-CN" u="wavy" dirty="0" err="1">
                <a:solidFill>
                  <a:srgbClr val="000000"/>
                </a:solidFill>
                <a:uFill>
                  <a:solidFill>
                    <a:srgbClr val="FF5973"/>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have two music lessons a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week</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can sing many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songs</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hope we can have music lessons every day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8185" hangingPunct="0">
              <a:lnSpc>
                <a:spcPct val="120000"/>
              </a:lnSpc>
              <a:spcAft>
                <a:spcPts val="0"/>
              </a:spcAft>
              <a:tabLst>
                <a:tab pos="1710690" algn="l"/>
                <a:tab pos="4591050" algn="l"/>
                <a:tab pos="7471410" algn="l"/>
                <a:tab pos="8551545" algn="l"/>
              </a:tabLst>
            </a:pPr>
            <a:r>
              <a:rPr lang="en-US" altLang="zh-CN" u="wavy" dirty="0">
                <a:solidFill>
                  <a:srgbClr val="000000"/>
                </a:solidFill>
                <a:uFill>
                  <a:solidFill>
                    <a:srgbClr val="FF5973"/>
                  </a:solidFill>
                </a:uFill>
                <a:latin typeface="Times New Roman" panose="02020603050405020304" pitchFamily="18" charset="0"/>
                <a:ea typeface="宋体" panose="02010600030101010101" pitchFamily="2" charset="-122"/>
                <a:cs typeface="Times New Roman" panose="02020603050405020304" pitchFamily="18" charset="0"/>
              </a:rPr>
              <a:t>What about you</a:t>
            </a:r>
            <a:r>
              <a:rPr lang="zh-CN" altLang="zh-CN" u="wavy" dirty="0">
                <a:solidFill>
                  <a:srgbClr val="000000"/>
                </a:solidFill>
                <a:uFill>
                  <a:solidFill>
                    <a:srgbClr val="FF5973"/>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u="wavy" dirty="0">
                <a:solidFill>
                  <a:srgbClr val="000000"/>
                </a:solidFill>
                <a:uFill>
                  <a:solidFill>
                    <a:srgbClr val="FF5973"/>
                  </a:solidFill>
                </a:uFill>
                <a:latin typeface="Times New Roman" panose="02020603050405020304" pitchFamily="18" charset="0"/>
                <a:ea typeface="宋体" panose="02010600030101010101" pitchFamily="2" charset="-122"/>
                <a:cs typeface="Times New Roman" panose="02020603050405020304" pitchFamily="18" charset="0"/>
              </a:rPr>
              <a:t>Do you also like Music</a:t>
            </a:r>
            <a:r>
              <a:rPr lang="zh-CN" altLang="zh-CN" u="wavy" dirty="0" smtClean="0">
                <a:solidFill>
                  <a:srgbClr val="000000"/>
                </a:solidFill>
                <a:uFill>
                  <a:solidFill>
                    <a:srgbClr val="FF5973"/>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4923238"/>
            <a:ext cx="11485848" cy="1594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tabLst>
                <a:tab pos="1710690" algn="l"/>
                <a:tab pos="4591050" algn="l"/>
                <a:tab pos="7471410" algn="l"/>
                <a:tab pos="8551545" algn="l"/>
              </a:tabLst>
            </a:pPr>
            <a:r>
              <a:rPr lang="en-US" altLang="zh-CN" dirty="0" smtClean="0">
                <a:solidFill>
                  <a:srgbClr val="634198"/>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smtClean="0">
                <a:solidFill>
                  <a:srgbClr val="634198"/>
                </a:solidFill>
                <a:latin typeface="Times New Roman" panose="02020603050405020304" pitchFamily="18" charset="0"/>
                <a:ea typeface="楷体" panose="02010609060101010101" pitchFamily="49" charset="-122"/>
                <a:cs typeface="Times New Roman" panose="02020603050405020304" pitchFamily="18" charset="0"/>
              </a:rPr>
              <a:t>开头介绍自己以及介绍本学期所学的课程。</a:t>
            </a:r>
            <a:endParaRPr lang="zh-CN" altLang="zh-CN" sz="1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1710690" algn="l"/>
                <a:tab pos="4591050" algn="l"/>
                <a:tab pos="7471410" algn="l"/>
                <a:tab pos="8551545" algn="l"/>
              </a:tabLst>
            </a:pPr>
            <a:r>
              <a:rPr lang="en-US" altLang="zh-CN" dirty="0" smtClean="0">
                <a:solidFill>
                  <a:srgbClr val="634198"/>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smtClean="0">
                <a:solidFill>
                  <a:srgbClr val="634198"/>
                </a:solidFill>
                <a:latin typeface="Times New Roman" panose="02020603050405020304" pitchFamily="18" charset="0"/>
                <a:ea typeface="楷体" panose="02010609060101010101" pitchFamily="49" charset="-122"/>
                <a:cs typeface="Times New Roman" panose="02020603050405020304" pitchFamily="18" charset="0"/>
              </a:rPr>
              <a:t>陈述自己最喜欢的课程。</a:t>
            </a:r>
            <a:endParaRPr lang="zh-CN" altLang="zh-CN" sz="1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1710690" algn="l"/>
                <a:tab pos="4591050" algn="l"/>
                <a:tab pos="7471410" algn="l"/>
                <a:tab pos="8551545" algn="l"/>
              </a:tabLst>
            </a:pPr>
            <a:r>
              <a:rPr lang="en-US" altLang="zh-CN" dirty="0" smtClean="0">
                <a:solidFill>
                  <a:srgbClr val="634198"/>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smtClean="0">
                <a:solidFill>
                  <a:srgbClr val="634198"/>
                </a:solidFill>
                <a:latin typeface="Times New Roman" panose="02020603050405020304" pitchFamily="18" charset="0"/>
                <a:ea typeface="楷体" panose="02010609060101010101" pitchFamily="49" charset="-122"/>
                <a:cs typeface="Times New Roman" panose="02020603050405020304" pitchFamily="18" charset="0"/>
              </a:rPr>
              <a:t>以问句结尾增加互动性。</a:t>
            </a:r>
            <a:endParaRPr lang="en-US" altLang="zh-CN" dirty="0" smtClean="0">
              <a:solidFill>
                <a:srgbClr val="634198"/>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4" name="小鼓r.tif" descr="id:2147493882;FounderCES"/>
          <p:cNvPicPr/>
          <p:nvPr/>
        </p:nvPicPr>
        <p:blipFill>
          <a:blip r:embed="rId2">
            <a:clrChange>
              <a:clrFrom>
                <a:srgbClr val="FFFFFF"/>
              </a:clrFrom>
              <a:clrTo>
                <a:srgbClr val="FFFFFF">
                  <a:alpha val="0"/>
                </a:srgbClr>
              </a:clrTo>
            </a:clrChange>
          </a:blip>
          <a:stretch>
            <a:fillRect/>
          </a:stretch>
        </p:blipFill>
        <p:spPr>
          <a:xfrm>
            <a:off x="360854" y="5040359"/>
            <a:ext cx="391160" cy="359410"/>
          </a:xfrm>
          <a:prstGeom prst="rect">
            <a:avLst/>
          </a:prstGeom>
          <a:solidFill>
            <a:scrgbClr r="0" g="0" b="0">
              <a:alpha val="0"/>
            </a:scrgbClr>
          </a:solidFill>
        </p:spPr>
      </p:pic>
      <p:pic>
        <p:nvPicPr>
          <p:cNvPr id="5" name="小鼓r.tif" descr="id:2147493882;FounderCES"/>
          <p:cNvPicPr/>
          <p:nvPr/>
        </p:nvPicPr>
        <p:blipFill>
          <a:blip r:embed="rId2">
            <a:clrChange>
              <a:clrFrom>
                <a:srgbClr val="FFFFFF"/>
              </a:clrFrom>
              <a:clrTo>
                <a:srgbClr val="FFFFFF">
                  <a:alpha val="0"/>
                </a:srgbClr>
              </a:clrTo>
            </a:clrChange>
          </a:blip>
          <a:stretch>
            <a:fillRect/>
          </a:stretch>
        </p:blipFill>
        <p:spPr>
          <a:xfrm>
            <a:off x="360854" y="5589240"/>
            <a:ext cx="391160" cy="359410"/>
          </a:xfrm>
          <a:prstGeom prst="rect">
            <a:avLst/>
          </a:prstGeom>
          <a:solidFill>
            <a:scrgbClr r="0" g="0" b="0">
              <a:alpha val="0"/>
            </a:scrgbClr>
          </a:solidFill>
        </p:spPr>
      </p:pic>
      <p:pic>
        <p:nvPicPr>
          <p:cNvPr id="6" name="小鼓r.tif" descr="id:2147493882;FounderCES"/>
          <p:cNvPicPr/>
          <p:nvPr/>
        </p:nvPicPr>
        <p:blipFill>
          <a:blip r:embed="rId2">
            <a:clrChange>
              <a:clrFrom>
                <a:srgbClr val="FFFFFF"/>
              </a:clrFrom>
              <a:clrTo>
                <a:srgbClr val="FFFFFF">
                  <a:alpha val="0"/>
                </a:srgbClr>
              </a:clrTo>
            </a:clrChange>
          </a:blip>
          <a:stretch>
            <a:fillRect/>
          </a:stretch>
        </p:blipFill>
        <p:spPr>
          <a:xfrm>
            <a:off x="360854" y="6093296"/>
            <a:ext cx="391160" cy="359410"/>
          </a:xfrm>
          <a:prstGeom prst="rect">
            <a:avLst/>
          </a:prstGeom>
          <a:solidFill>
            <a:scrgbClr r="0" g="0" b="0">
              <a:alpha val="0"/>
            </a:scrgbClr>
          </a:solidFill>
        </p:spPr>
      </p:pic>
    </p:spTree>
    <p:extLst>
      <p:ext uri="{BB962C8B-B14F-4D97-AF65-F5344CB8AC3E}">
        <p14:creationId xmlns:p14="http://schemas.microsoft.com/office/powerpoint/2010/main" val="28798178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hangingPunct="0">
              <a:spcAft>
                <a:spcPts val="0"/>
              </a:spcAft>
              <a:tabLst>
                <a:tab pos="1710690" algn="l"/>
                <a:tab pos="4591050" algn="l"/>
                <a:tab pos="7471410" algn="l"/>
                <a:tab pos="8551545" algn="l"/>
              </a:tabLst>
            </a:pPr>
            <a:r>
              <a:rPr lang="zh-CN" altLang="zh-CN" dirty="0">
                <a:solidFill>
                  <a:srgbClr val="F36B64"/>
                </a:solidFill>
                <a:latin typeface="Times New Roman" panose="02020603050405020304" pitchFamily="18" charset="0"/>
                <a:ea typeface="黑体" panose="02010609060101010101" pitchFamily="49" charset="-122"/>
                <a:cs typeface="Times New Roman" panose="02020603050405020304" pitchFamily="18" charset="0"/>
              </a:rPr>
              <a:t>小试身手</a:t>
            </a:r>
            <a:endParaRPr lang="zh-CN" altLang="zh-CN" sz="1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10690" algn="l"/>
                <a:tab pos="4591050" algn="l"/>
                <a:tab pos="7471410" algn="l"/>
                <a:tab pos="8551545" algn="l"/>
              </a:tabLst>
            </a:pP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请看一看你的新学期课程表，联系实际给大家介绍一下你喜欢的课程吧。</a:t>
            </a:r>
            <a:endParaRPr lang="zh-CN" altLang="zh-CN" sz="14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10690" algn="l"/>
                <a:tab pos="4591050" algn="l"/>
                <a:tab pos="7471410" algn="l"/>
                <a:tab pos="8551545" algn="l"/>
              </a:tabLst>
            </a:pPr>
            <a:r>
              <a:rPr lang="en-US" altLang="zh-CN" spc="-100"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a:p>
            <a:pPr hangingPunct="0">
              <a:spcAft>
                <a:spcPts val="0"/>
              </a:spcAft>
              <a:tabLst>
                <a:tab pos="1710690" algn="l"/>
                <a:tab pos="4591050" algn="l"/>
                <a:tab pos="7471410" algn="l"/>
                <a:tab pos="8551545" algn="l"/>
              </a:tabLst>
            </a:pPr>
            <a:r>
              <a:rPr lang="en-US" altLang="zh-CN" spc="-1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a:t>
            </a:r>
            <a:endParaRPr lang="zh-CN" altLang="zh-CN"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478582" y="1971354"/>
            <a:ext cx="11161240"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28015" eaLnBrk="1" hangingPunct="0">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Hello, I’m Lucy</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I’m ten years old</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I’m in Class 6</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Grade 4</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Look</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This is our new timetable</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We have eight subjects this term</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They’re Chinese, </a:t>
            </a:r>
            <a:r>
              <a:rPr lang="en-US" altLang="zh-CN" b="1" dirty="0" err="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Maths</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English, Art, Computer Studies, Science, Music and PE</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I like English</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It’s very fun</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But I don’t like PE</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I can’t run fast</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3740" eaLnBrk="1" hangingPunct="0">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What about you</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What subjects do you like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仅供参考</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270437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179</TotalTime>
  <Words>312</Words>
  <Application>Microsoft Office PowerPoint</Application>
  <PresentationFormat>自定义</PresentationFormat>
  <Paragraphs>22</Paragraphs>
  <Slides>5</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5</vt:i4>
      </vt:variant>
    </vt:vector>
  </HeadingPairs>
  <TitlesOfParts>
    <vt:vector size="12" baseType="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356</cp:revision>
  <dcterms:created xsi:type="dcterms:W3CDTF">2020-11-06T05:24:00Z</dcterms:created>
  <dcterms:modified xsi:type="dcterms:W3CDTF">2025-06-23T09:39:48Z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